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7" r:id="rId3"/>
    <p:sldId id="262" r:id="rId4"/>
    <p:sldId id="260" r:id="rId5"/>
    <p:sldId id="265" r:id="rId6"/>
    <p:sldId id="258" r:id="rId7"/>
    <p:sldId id="266" r:id="rId8"/>
    <p:sldId id="259" r:id="rId9"/>
    <p:sldId id="261" r:id="rId10"/>
  </p:sldIdLst>
  <p:sldSz cx="12192000" cy="6858000"/>
  <p:notesSz cx="6858000" cy="9144000"/>
  <p:embeddedFontLst>
    <p:embeddedFont>
      <p:font typeface="Jokerman" pitchFamily="82" charset="0"/>
      <p:regular r:id="rId12"/>
    </p:embeddedFont>
    <p:embeddedFont>
      <p:font typeface="Montserrat" charset="0"/>
      <p:regular r:id="rId13"/>
      <p:bold r:id="rId14"/>
      <p:italic r:id="rId15"/>
      <p:bold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Oswald" charset="0"/>
      <p:regular r:id="rId21"/>
      <p:bold r:id="rId22"/>
    </p:embeddedFont>
    <p:embeddedFont>
      <p:font typeface="Merriweather" charset="0"/>
      <p:regular r:id="rId23"/>
      <p:bold r:id="rId24"/>
      <p:italic r:id="rId25"/>
      <p:boldItalic r:id="rId26"/>
    </p:embeddedFont>
    <p:embeddedFont>
      <p:font typeface="Roboto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GnK+EQSDpBWABwoQ0NY3qQSh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-437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14975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xmlns="" id="{628346E9-260B-0585-E2DE-95F828B2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>
            <a:extLst>
              <a:ext uri="{FF2B5EF4-FFF2-40B4-BE49-F238E27FC236}">
                <a16:creationId xmlns:a16="http://schemas.microsoft.com/office/drawing/2014/main" xmlns="" id="{E5E223C8-4C3A-5E11-E191-CCEF5C0C4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" name="Google Shape;82;p3:notes">
            <a:extLst>
              <a:ext uri="{FF2B5EF4-FFF2-40B4-BE49-F238E27FC236}">
                <a16:creationId xmlns:a16="http://schemas.microsoft.com/office/drawing/2014/main" xmlns="" id="{8F3869B6-D6F3-8AD3-1BBD-1B762230F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>
            <a:extLst>
              <a:ext uri="{FF2B5EF4-FFF2-40B4-BE49-F238E27FC236}">
                <a16:creationId xmlns:a16="http://schemas.microsoft.com/office/drawing/2014/main" xmlns="" id="{31D7A727-E3D1-AE0F-AF0D-4F83A62387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21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f8a9c077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g32f8a9c077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32f8a9c0778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f8a9c077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g32f8a9c077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32f8a9c0778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f8a9c077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" name="Google Shape;95;g32f8a9c077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2f8a9c0778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f8a9c077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" name="Google Shape;95;g32f8a9c077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2f8a9c0778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f8a9c077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" name="Google Shape;108;g32f8a9c0778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2f8a9c0778_0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f8a9c077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" name="Google Shape;134;g32f8a9c0778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2f8a9c0778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32f8a9c0778_0_70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g32f8a9c0778_0_70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g32f8a9c0778_0_70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g32f8a9c0778_0_7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f8a9c0778_0_1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f8a9c0778_0_116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32f8a9c0778_0_116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g32f8a9c0778_0_11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32f8a9c0778_0_11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32f8a9c0778_0_11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2f8a9c0778_0_75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g32f8a9c0778_0_75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g32f8a9c0778_0_75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g32f8a9c0778_0_7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g32f8a9c0778_0_75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g32f8a9c0778_0_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2f8a9c0778_0_82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32f8a9c0778_0_82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g32f8a9c0778_0_82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g32f8a9c0778_0_82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g32f8a9c0778_0_8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2f8a9c0778_0_88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32f8a9c0778_0_88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g32f8a9c0778_0_8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2f8a9c0778_0_92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g32f8a9c0778_0_92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g32f8a9c0778_0_92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32f8a9c0778_0_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2f8a9c0778_0_97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g32f8a9c0778_0_9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2f8a9c0778_0_10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32f8a9c0778_0_100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32f8a9c0778_0_100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g32f8a9c0778_0_100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32f8a9c0778_0_10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f8a9c0778_0_106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32f8a9c0778_0_106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7" name="Google Shape;57;g32f8a9c0778_0_1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f8a9c0778_0_110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g32f8a9c0778_0_110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g32f8a9c0778_0_1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2f8a9c0778_0_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" name="Google Shape;11;g32f8a9c0778_0_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g32f8a9c0778_0_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18" Type="http://schemas.openxmlformats.org/officeDocument/2006/relationships/image" Target="../media/image40.jpg"/><Relationship Id="rId3" Type="http://schemas.openxmlformats.org/officeDocument/2006/relationships/image" Target="../media/image25.jpeg"/><Relationship Id="rId7" Type="http://schemas.openxmlformats.org/officeDocument/2006/relationships/image" Target="../media/image29.jpg"/><Relationship Id="rId12" Type="http://schemas.openxmlformats.org/officeDocument/2006/relationships/image" Target="../media/image34.jpeg"/><Relationship Id="rId17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19" Type="http://schemas.openxmlformats.org/officeDocument/2006/relationships/image" Target="../media/image15.jp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700" y="209417"/>
            <a:ext cx="11360700" cy="171000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>
                <a:solidFill>
                  <a:schemeClr val="accent5">
                    <a:lumMod val="50000"/>
                  </a:schemeClr>
                </a:solidFill>
              </a:rPr>
              <a:t>PORTABLE NON-INVASIVE EYE PRESSURE MONITORING DEVICE</a:t>
            </a:r>
            <a:r>
              <a:rPr lang="id-ID" sz="4800" b="1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/>
            </a:r>
            <a:br>
              <a:rPr lang="id-ID" sz="4800" b="1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</a:b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00" y="1746808"/>
            <a:ext cx="110516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C00000"/>
                </a:solidFill>
              </a:rPr>
              <a:t>Team Name :</a:t>
            </a:r>
            <a:r>
              <a:rPr lang="en-US" sz="2400" dirty="0" err="1" smtClean="0">
                <a:solidFill>
                  <a:srgbClr val="C00000"/>
                </a:solidFill>
              </a:rPr>
              <a:t>Electrontwerpers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C00000"/>
                </a:solidFill>
              </a:rPr>
              <a:t>Team </a:t>
            </a:r>
            <a:r>
              <a:rPr lang="en-US" sz="2800" dirty="0">
                <a:solidFill>
                  <a:srgbClr val="C00000"/>
                </a:solidFill>
              </a:rPr>
              <a:t>Member</a:t>
            </a:r>
            <a:r>
              <a:rPr lang="en-US" sz="2800" dirty="0" smtClean="0">
                <a:solidFill>
                  <a:srgbClr val="C00000"/>
                </a:solidFill>
              </a:rPr>
              <a:t>: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Reshma N, Rohith M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err="1" smtClean="0">
                <a:solidFill>
                  <a:srgbClr val="C00000"/>
                </a:solidFill>
              </a:rPr>
              <a:t>Sabareesan</a:t>
            </a:r>
            <a:r>
              <a:rPr lang="en-US" sz="2400" dirty="0" smtClean="0">
                <a:solidFill>
                  <a:srgbClr val="C00000"/>
                </a:solidFill>
              </a:rPr>
              <a:t> K.S, </a:t>
            </a:r>
            <a:r>
              <a:rPr lang="en-US" sz="2400" dirty="0" err="1">
                <a:solidFill>
                  <a:srgbClr val="C00000"/>
                </a:solidFill>
              </a:rPr>
              <a:t>Sachin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K,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                              </a:t>
            </a:r>
            <a:r>
              <a:rPr lang="en-US" sz="2400" dirty="0" err="1" smtClean="0">
                <a:solidFill>
                  <a:srgbClr val="C00000"/>
                </a:solidFill>
              </a:rPr>
              <a:t>Ranjith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Kumar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934DEB-5464-B7DF-0049-E6CC722C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790" y="3529479"/>
            <a:ext cx="2573594" cy="2573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C0D482-709A-2829-2F19-2573040381BE}"/>
              </a:ext>
            </a:extLst>
          </p:cNvPr>
          <p:cNvSpPr txBox="1"/>
          <p:nvPr/>
        </p:nvSpPr>
        <p:spPr>
          <a:xfrm>
            <a:off x="7476795" y="6150563"/>
            <a:ext cx="2723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latin typeface="Jokerman" panose="04090605060D06020702" pitchFamily="82" charset="0"/>
              </a:rPr>
              <a:t>Glauco</a:t>
            </a:r>
            <a:r>
              <a:rPr lang="en-IN" sz="2400" dirty="0">
                <a:latin typeface="Jokerman" panose="04090605060D06020702" pitchFamily="82" charset="0"/>
              </a:rPr>
              <a:t> Tracker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CE86D5-FA86-FE83-B232-60FABF5F5030}"/>
              </a:ext>
            </a:extLst>
          </p:cNvPr>
          <p:cNvSpPr txBox="1"/>
          <p:nvPr/>
        </p:nvSpPr>
        <p:spPr>
          <a:xfrm>
            <a:off x="586596" y="4914697"/>
            <a:ext cx="60501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Jokerman" panose="04090605060D06020702" pitchFamily="82" charset="0"/>
              </a:rPr>
              <a:t>"Don’t Let Glaucoma Steal Your Vision!"</a:t>
            </a:r>
            <a:endParaRPr lang="en-IN" sz="2800" dirty="0">
              <a:solidFill>
                <a:srgbClr val="002060"/>
              </a:solidFill>
              <a:latin typeface="Jokerman" panose="04090605060D06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7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xmlns="" id="{3CBDFACD-9417-1564-BC46-00EC6C0594B5}"/>
              </a:ext>
            </a:extLst>
          </p:cNvPr>
          <p:cNvSpPr/>
          <p:nvPr/>
        </p:nvSpPr>
        <p:spPr>
          <a:xfrm>
            <a:off x="157497" y="1739939"/>
            <a:ext cx="6873924" cy="493549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Google Shape;85;p3"/>
          <p:cNvSpPr txBox="1">
            <a:spLocks noGrp="1"/>
          </p:cNvSpPr>
          <p:nvPr>
            <p:ph type="sldNum" idx="12"/>
          </p:nvPr>
        </p:nvSpPr>
        <p:spPr>
          <a:xfrm>
            <a:off x="11337250" y="625375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9813903" y="6675437"/>
            <a:ext cx="1809135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3"/>
          <p:cNvSpPr txBox="1">
            <a:spLocks noGrp="1"/>
          </p:cNvSpPr>
          <p:nvPr>
            <p:ph type="title"/>
          </p:nvPr>
        </p:nvSpPr>
        <p:spPr>
          <a:xfrm>
            <a:off x="456298" y="794912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lvl="0"/>
            <a:r>
              <a:rPr lang="en-US" sz="2500" dirty="0">
                <a:solidFill>
                  <a:srgbClr val="FFFF00"/>
                </a:solidFill>
              </a:rPr>
              <a:t>PROBLEM STATEMENT</a:t>
            </a:r>
            <a:br>
              <a:rPr lang="en-US" sz="2500" dirty="0">
                <a:solidFill>
                  <a:srgbClr val="FFFF00"/>
                </a:solidFill>
              </a:rPr>
            </a:b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E31E443F-F1AC-0BE4-CE8B-B43B5313CFA4}"/>
              </a:ext>
            </a:extLst>
          </p:cNvPr>
          <p:cNvSpPr/>
          <p:nvPr/>
        </p:nvSpPr>
        <p:spPr>
          <a:xfrm>
            <a:off x="7452782" y="2615753"/>
            <a:ext cx="4411470" cy="405968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66D7BC08-AAC7-D60E-104C-E28B2BFFB23A}"/>
              </a:ext>
            </a:extLst>
          </p:cNvPr>
          <p:cNvSpPr/>
          <p:nvPr/>
        </p:nvSpPr>
        <p:spPr>
          <a:xfrm>
            <a:off x="157497" y="1739939"/>
            <a:ext cx="6296859" cy="926989"/>
          </a:xfrm>
          <a:custGeom>
            <a:avLst/>
            <a:gdLst>
              <a:gd name="connsiteX0" fmla="*/ 408821 w 1952723"/>
              <a:gd name="connsiteY0" fmla="*/ -731 h 1657998"/>
              <a:gd name="connsiteX1" fmla="*/ -646 w 1952723"/>
              <a:gd name="connsiteY1" fmla="*/ 408736 h 1657998"/>
              <a:gd name="connsiteX2" fmla="*/ -646 w 1952723"/>
              <a:gd name="connsiteY2" fmla="*/ 1657268 h 1657998"/>
              <a:gd name="connsiteX3" fmla="*/ 349311 w 1952723"/>
              <a:gd name="connsiteY3" fmla="*/ 1340956 h 1657998"/>
              <a:gd name="connsiteX4" fmla="*/ 1542611 w 1952723"/>
              <a:gd name="connsiteY4" fmla="*/ 1340956 h 1657998"/>
              <a:gd name="connsiteX5" fmla="*/ 1952077 w 1952723"/>
              <a:gd name="connsiteY5" fmla="*/ 931490 h 1657998"/>
              <a:gd name="connsiteX6" fmla="*/ 1952077 w 1952723"/>
              <a:gd name="connsiteY6" fmla="*/ -731 h 16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723" h="1657998">
                <a:moveTo>
                  <a:pt x="408821" y="-731"/>
                </a:moveTo>
                <a:cubicBezTo>
                  <a:pt x="182667" y="-731"/>
                  <a:pt x="-646" y="182604"/>
                  <a:pt x="-646" y="408736"/>
                </a:cubicBezTo>
                <a:lnTo>
                  <a:pt x="-646" y="1657268"/>
                </a:lnTo>
                <a:cubicBezTo>
                  <a:pt x="35690" y="1492762"/>
                  <a:pt x="188708" y="1340956"/>
                  <a:pt x="349311" y="1340956"/>
                </a:cubicBezTo>
                <a:lnTo>
                  <a:pt x="1542611" y="1340956"/>
                </a:lnTo>
                <a:cubicBezTo>
                  <a:pt x="1768742" y="1340956"/>
                  <a:pt x="1952077" y="1157621"/>
                  <a:pt x="1952077" y="931490"/>
                </a:cubicBezTo>
                <a:lnTo>
                  <a:pt x="1952077" y="-731"/>
                </a:lnTo>
                <a:close/>
              </a:path>
            </a:pathLst>
          </a:custGeom>
          <a:solidFill>
            <a:schemeClr val="accent1"/>
          </a:solidFill>
          <a:ln w="22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C35A0A10-17DE-54A7-8DE0-91A735536C0F}"/>
              </a:ext>
            </a:extLst>
          </p:cNvPr>
          <p:cNvSpPr/>
          <p:nvPr/>
        </p:nvSpPr>
        <p:spPr>
          <a:xfrm>
            <a:off x="7519954" y="1807108"/>
            <a:ext cx="4344298" cy="882775"/>
          </a:xfrm>
          <a:custGeom>
            <a:avLst/>
            <a:gdLst>
              <a:gd name="connsiteX0" fmla="*/ 408821 w 1952723"/>
              <a:gd name="connsiteY0" fmla="*/ -731 h 1657998"/>
              <a:gd name="connsiteX1" fmla="*/ -646 w 1952723"/>
              <a:gd name="connsiteY1" fmla="*/ 408736 h 1657998"/>
              <a:gd name="connsiteX2" fmla="*/ -646 w 1952723"/>
              <a:gd name="connsiteY2" fmla="*/ 1657268 h 1657998"/>
              <a:gd name="connsiteX3" fmla="*/ 349311 w 1952723"/>
              <a:gd name="connsiteY3" fmla="*/ 1340956 h 1657998"/>
              <a:gd name="connsiteX4" fmla="*/ 1542611 w 1952723"/>
              <a:gd name="connsiteY4" fmla="*/ 1340956 h 1657998"/>
              <a:gd name="connsiteX5" fmla="*/ 1952077 w 1952723"/>
              <a:gd name="connsiteY5" fmla="*/ 931490 h 1657998"/>
              <a:gd name="connsiteX6" fmla="*/ 1952077 w 1952723"/>
              <a:gd name="connsiteY6" fmla="*/ -731 h 16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723" h="1657998">
                <a:moveTo>
                  <a:pt x="408821" y="-731"/>
                </a:moveTo>
                <a:cubicBezTo>
                  <a:pt x="182667" y="-731"/>
                  <a:pt x="-646" y="182604"/>
                  <a:pt x="-646" y="408736"/>
                </a:cubicBezTo>
                <a:lnTo>
                  <a:pt x="-646" y="1657268"/>
                </a:lnTo>
                <a:cubicBezTo>
                  <a:pt x="35690" y="1492762"/>
                  <a:pt x="188708" y="1340956"/>
                  <a:pt x="349311" y="1340956"/>
                </a:cubicBezTo>
                <a:lnTo>
                  <a:pt x="1542611" y="1340956"/>
                </a:lnTo>
                <a:cubicBezTo>
                  <a:pt x="1768742" y="1340956"/>
                  <a:pt x="1952077" y="1157621"/>
                  <a:pt x="1952077" y="931490"/>
                </a:cubicBezTo>
                <a:lnTo>
                  <a:pt x="1952077" y="-731"/>
                </a:lnTo>
                <a:close/>
              </a:path>
            </a:pathLst>
          </a:custGeom>
          <a:solidFill>
            <a:schemeClr val="accent1"/>
          </a:solidFill>
          <a:ln w="22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3" name="Google Shape;87;p3">
            <a:extLst>
              <a:ext uri="{FF2B5EF4-FFF2-40B4-BE49-F238E27FC236}">
                <a16:creationId xmlns:a16="http://schemas.microsoft.com/office/drawing/2014/main" xmlns="" id="{2B04BA4F-F873-630E-CE0E-3AAB22AA05D7}"/>
              </a:ext>
            </a:extLst>
          </p:cNvPr>
          <p:cNvSpPr txBox="1">
            <a:spLocks/>
          </p:cNvSpPr>
          <p:nvPr/>
        </p:nvSpPr>
        <p:spPr>
          <a:xfrm>
            <a:off x="1910535" y="1824196"/>
            <a:ext cx="3739379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500" dirty="0"/>
              <a:t>CORE PROBLEM</a:t>
            </a:r>
          </a:p>
        </p:txBody>
      </p:sp>
      <p:sp>
        <p:nvSpPr>
          <p:cNvPr id="24" name="Google Shape;87;p3">
            <a:extLst>
              <a:ext uri="{FF2B5EF4-FFF2-40B4-BE49-F238E27FC236}">
                <a16:creationId xmlns:a16="http://schemas.microsoft.com/office/drawing/2014/main" xmlns="" id="{D13AD834-4F5E-678A-F945-AA5F290A6BC9}"/>
              </a:ext>
            </a:extLst>
          </p:cNvPr>
          <p:cNvSpPr txBox="1">
            <a:spLocks/>
          </p:cNvSpPr>
          <p:nvPr/>
        </p:nvSpPr>
        <p:spPr>
          <a:xfrm>
            <a:off x="8182363" y="1787237"/>
            <a:ext cx="3263079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500" dirty="0"/>
              <a:t>Existing Solutions</a:t>
            </a:r>
          </a:p>
        </p:txBody>
      </p:sp>
      <p:sp>
        <p:nvSpPr>
          <p:cNvPr id="25" name="Google Shape;88;p3">
            <a:extLst>
              <a:ext uri="{FF2B5EF4-FFF2-40B4-BE49-F238E27FC236}">
                <a16:creationId xmlns:a16="http://schemas.microsoft.com/office/drawing/2014/main" xmlns="" id="{59649660-697B-A9B2-81C6-3F3423AD3050}"/>
              </a:ext>
            </a:extLst>
          </p:cNvPr>
          <p:cNvSpPr txBox="1">
            <a:spLocks/>
          </p:cNvSpPr>
          <p:nvPr/>
        </p:nvSpPr>
        <p:spPr>
          <a:xfrm>
            <a:off x="456290" y="403492"/>
            <a:ext cx="11360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73A691-0EA5-A0F3-FF28-8FE1AC5C4053}"/>
              </a:ext>
            </a:extLst>
          </p:cNvPr>
          <p:cNvSpPr txBox="1"/>
          <p:nvPr/>
        </p:nvSpPr>
        <p:spPr>
          <a:xfrm>
            <a:off x="405750" y="2568628"/>
            <a:ext cx="656256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dirty="0"/>
              <a:t>Glaucoma</a:t>
            </a:r>
            <a:r>
              <a:rPr lang="en-US" dirty="0"/>
              <a:t>, a leading cause of irreversible blindness, requires regular intraocular pressure (IOP) monitoring, but current methods are expensive, contact-based, and inaccessible for many patients.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Why It’s Urgent:</a:t>
            </a:r>
          </a:p>
          <a:p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80+ million</a:t>
            </a:r>
            <a:r>
              <a:rPr lang="en-US" dirty="0">
                <a:solidFill>
                  <a:schemeClr val="tx1"/>
                </a:solidFill>
              </a:rPr>
              <a:t> people worldwide suffer from glaucoma (</a:t>
            </a:r>
            <a:r>
              <a:rPr lang="en-US" b="1" dirty="0">
                <a:solidFill>
                  <a:schemeClr val="tx1"/>
                </a:solidFill>
              </a:rPr>
              <a:t>WHO, 2023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50% of cases go undiagnosed</a:t>
            </a:r>
            <a:r>
              <a:rPr lang="en-US" dirty="0">
                <a:solidFill>
                  <a:schemeClr val="tx1"/>
                </a:solidFill>
              </a:rPr>
              <a:t>, rising to </a:t>
            </a:r>
            <a:r>
              <a:rPr lang="en-US" b="1" dirty="0">
                <a:solidFill>
                  <a:schemeClr val="tx1"/>
                </a:solidFill>
              </a:rPr>
              <a:t>90% in developing countries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By </a:t>
            </a:r>
            <a:r>
              <a:rPr lang="en-US" b="1" dirty="0">
                <a:solidFill>
                  <a:schemeClr val="tx1"/>
                </a:solidFill>
              </a:rPr>
              <a:t>2040, cases will reach 111 million</a:t>
            </a:r>
            <a:r>
              <a:rPr lang="en-US" dirty="0">
                <a:solidFill>
                  <a:schemeClr val="tx1"/>
                </a:solidFill>
              </a:rPr>
              <a:t>, increasing the burden on healthcare.</a:t>
            </a:r>
          </a:p>
          <a:p>
            <a:pPr algn="just"/>
            <a:endParaRPr lang="en-IN" dirty="0"/>
          </a:p>
        </p:txBody>
      </p:sp>
      <p:pic>
        <p:nvPicPr>
          <p:cNvPr id="6" name="object 19">
            <a:extLst>
              <a:ext uri="{FF2B5EF4-FFF2-40B4-BE49-F238E27FC236}">
                <a16:creationId xmlns:a16="http://schemas.microsoft.com/office/drawing/2014/main" xmlns="" id="{A4CB5B93-52F8-1C5A-89D4-337450277C0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094" y="4833356"/>
            <a:ext cx="2963458" cy="1509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67820F-DE76-1223-F72E-B10B811CD1F3}"/>
              </a:ext>
            </a:extLst>
          </p:cNvPr>
          <p:cNvSpPr txBox="1"/>
          <p:nvPr/>
        </p:nvSpPr>
        <p:spPr>
          <a:xfrm>
            <a:off x="7519954" y="2790170"/>
            <a:ext cx="4344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Glaucoma is a progressive eye disease that leads to irreversible blindness if not detected early.</a:t>
            </a:r>
            <a:endParaRPr lang="en-IN" dirty="0"/>
          </a:p>
        </p:txBody>
      </p:sp>
      <p:pic>
        <p:nvPicPr>
          <p:cNvPr id="1026" name="Picture 2" descr="Healthy Eye&quot; Images – Browse 219 Stock ...">
            <a:extLst>
              <a:ext uri="{FF2B5EF4-FFF2-40B4-BE49-F238E27FC236}">
                <a16:creationId xmlns:a16="http://schemas.microsoft.com/office/drawing/2014/main" xmlns="" id="{ACF9BF64-7422-E6B8-FAFD-F10D212FC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12279" r="17695" b="16779"/>
          <a:stretch/>
        </p:blipFill>
        <p:spPr bwMode="auto">
          <a:xfrm>
            <a:off x="3420424" y="4985671"/>
            <a:ext cx="1789471" cy="122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Causes Glaucoma? | Sunnyside, NY">
            <a:extLst>
              <a:ext uri="{FF2B5EF4-FFF2-40B4-BE49-F238E27FC236}">
                <a16:creationId xmlns:a16="http://schemas.microsoft.com/office/drawing/2014/main" xmlns="" id="{612F8F8F-6FDD-8449-7453-1D240ADFF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0" t="18560" r="17343" b="17143"/>
          <a:stretch/>
        </p:blipFill>
        <p:spPr bwMode="auto">
          <a:xfrm>
            <a:off x="5414663" y="4985671"/>
            <a:ext cx="1533832" cy="122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10E82B29-76C7-55AF-8139-EC15B0DC4E6E}"/>
              </a:ext>
            </a:extLst>
          </p:cNvPr>
          <p:cNvSpPr/>
          <p:nvPr/>
        </p:nvSpPr>
        <p:spPr>
          <a:xfrm>
            <a:off x="5209895" y="5496232"/>
            <a:ext cx="184949" cy="2401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850D8B-019E-3F99-38E5-B6D7C8E8097C}"/>
              </a:ext>
            </a:extLst>
          </p:cNvPr>
          <p:cNvSpPr txBox="1"/>
          <p:nvPr/>
        </p:nvSpPr>
        <p:spPr>
          <a:xfrm>
            <a:off x="3850098" y="6291213"/>
            <a:ext cx="116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Normal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CCD71EF-DE44-31E9-B416-FCA660A835B5}"/>
              </a:ext>
            </a:extLst>
          </p:cNvPr>
          <p:cNvSpPr txBox="1"/>
          <p:nvPr/>
        </p:nvSpPr>
        <p:spPr>
          <a:xfrm>
            <a:off x="5649914" y="6253759"/>
            <a:ext cx="116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Glaucoma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B39770-C33E-9D68-113F-8BBF3A9D7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36" y="3321943"/>
            <a:ext cx="3690733" cy="3132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926EF7-2DF5-EE32-1089-728E41E8CD1B}"/>
              </a:ext>
            </a:extLst>
          </p:cNvPr>
          <p:cNvSpPr txBox="1"/>
          <p:nvPr/>
        </p:nvSpPr>
        <p:spPr>
          <a:xfrm>
            <a:off x="9177233" y="6429216"/>
            <a:ext cx="18332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1 : Existing 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xmlns="" id="{E8EF6C31-0FEC-F12F-2EBF-A557A411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>
            <a:extLst>
              <a:ext uri="{FF2B5EF4-FFF2-40B4-BE49-F238E27FC236}">
                <a16:creationId xmlns:a16="http://schemas.microsoft.com/office/drawing/2014/main" xmlns="" id="{C87E1161-4CB8-2797-25D7-2612B9E104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83080" y="621604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6" name="Google Shape;86;p3">
            <a:extLst>
              <a:ext uri="{FF2B5EF4-FFF2-40B4-BE49-F238E27FC236}">
                <a16:creationId xmlns:a16="http://schemas.microsoft.com/office/drawing/2014/main" xmlns="" id="{23988AC2-88D7-EB68-9B61-858EA674CB1A}"/>
              </a:ext>
            </a:extLst>
          </p:cNvPr>
          <p:cNvSpPr txBox="1"/>
          <p:nvPr/>
        </p:nvSpPr>
        <p:spPr>
          <a:xfrm>
            <a:off x="9773263" y="6639300"/>
            <a:ext cx="1809135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3">
            <a:extLst>
              <a:ext uri="{FF2B5EF4-FFF2-40B4-BE49-F238E27FC236}">
                <a16:creationId xmlns:a16="http://schemas.microsoft.com/office/drawing/2014/main" xmlns="" id="{3ED26634-72BE-256B-1449-B2377DDC9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00"/>
                </a:solidFill>
              </a:rPr>
              <a:t>PROPOSED SOLUTION</a:t>
            </a:r>
            <a:endParaRPr sz="2500" dirty="0">
              <a:solidFill>
                <a:srgbClr val="FFFF00"/>
              </a:solidFill>
            </a:endParaRPr>
          </a:p>
        </p:txBody>
      </p:sp>
      <p:sp>
        <p:nvSpPr>
          <p:cNvPr id="88" name="Google Shape;88;p3">
            <a:extLst>
              <a:ext uri="{FF2B5EF4-FFF2-40B4-BE49-F238E27FC236}">
                <a16:creationId xmlns:a16="http://schemas.microsoft.com/office/drawing/2014/main" xmlns="" id="{EC5D0AED-1A71-6BDC-4714-4F9A96AC4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6638BB1A-B19D-9AE1-AE09-5795EF082F00}"/>
              </a:ext>
            </a:extLst>
          </p:cNvPr>
          <p:cNvSpPr/>
          <p:nvPr/>
        </p:nvSpPr>
        <p:spPr>
          <a:xfrm>
            <a:off x="372846" y="5849007"/>
            <a:ext cx="11226621" cy="55179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Unique Selling Proposition: </a:t>
            </a:r>
            <a:r>
              <a:rPr lang="en-IN" sz="2400" b="1" dirty="0"/>
              <a:t>Portable &amp; User-Friendly</a:t>
            </a:r>
            <a:r>
              <a:rPr lang="en-IN" sz="2400" dirty="0"/>
              <a:t> , </a:t>
            </a:r>
            <a:r>
              <a:rPr lang="en-IN" sz="2400" b="1" dirty="0"/>
              <a:t>Affordable &amp; Scalable</a:t>
            </a:r>
            <a:r>
              <a:rPr lang="en-IN" sz="2400" dirty="0"/>
              <a:t> .</a:t>
            </a:r>
            <a:endParaRPr lang="en-US" sz="1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39280-EE76-24B7-DB1A-87BD65DFD5AA}"/>
              </a:ext>
            </a:extLst>
          </p:cNvPr>
          <p:cNvSpPr txBox="1"/>
          <p:nvPr/>
        </p:nvSpPr>
        <p:spPr>
          <a:xfrm>
            <a:off x="372846" y="1872789"/>
            <a:ext cx="60566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The proposed </a:t>
            </a:r>
            <a:r>
              <a:rPr lang="en-IN" b="1" dirty="0"/>
              <a:t>AI-driven portable device</a:t>
            </a:r>
            <a:r>
              <a:rPr lang="en-IN" dirty="0"/>
              <a:t> captures scleral images using a </a:t>
            </a:r>
            <a:r>
              <a:rPr lang="en-IN" b="1" dirty="0"/>
              <a:t>digital microscope</a:t>
            </a:r>
            <a:r>
              <a:rPr lang="en-IN" dirty="0"/>
              <a:t> for </a:t>
            </a:r>
            <a:r>
              <a:rPr lang="en-IN" b="1" dirty="0"/>
              <a:t>non-contact intraocular pressure (IOP) monitoring</a:t>
            </a:r>
            <a:r>
              <a:rPr lang="en-IN" dirty="0"/>
              <a:t>. The </a:t>
            </a:r>
            <a:r>
              <a:rPr lang="en-IN" b="1" dirty="0"/>
              <a:t>processing unit</a:t>
            </a:r>
            <a:r>
              <a:rPr lang="en-IN" dirty="0"/>
              <a:t> applies deep learning techniques like </a:t>
            </a:r>
            <a:r>
              <a:rPr lang="en-IN" b="1" dirty="0"/>
              <a:t>edge detection, morphological operations, and vessel density calculation</a:t>
            </a:r>
            <a:r>
              <a:rPr lang="en-IN" dirty="0"/>
              <a:t> to estimate IOP accurately. The results are displayed in real-time.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B833B2-C3C4-1C01-EA9D-9DBE224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675" y="1957409"/>
            <a:ext cx="3428679" cy="3346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540F69A-36B0-07E4-E309-190E626491AA}"/>
              </a:ext>
            </a:extLst>
          </p:cNvPr>
          <p:cNvSpPr txBox="1"/>
          <p:nvPr/>
        </p:nvSpPr>
        <p:spPr>
          <a:xfrm>
            <a:off x="349623" y="3257784"/>
            <a:ext cx="357634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Key Benefits &amp; Impact:</a:t>
            </a:r>
          </a:p>
          <a:p>
            <a:pPr lvl="0" algn="l"/>
            <a:endParaRPr lang="en-US" sz="1400" b="0" dirty="0">
              <a:solidFill>
                <a:schemeClr val="bg2">
                  <a:lumMod val="50000"/>
                </a:schemeClr>
              </a:solidFill>
            </a:endParaRPr>
          </a:p>
          <a:p>
            <a:pPr lvl="0" algn="l"/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Non-Contact &amp; Painless</a:t>
            </a:r>
          </a:p>
          <a:p>
            <a:pPr lvl="0" algn="l"/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400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Portable &amp; User-Friendly</a:t>
            </a:r>
          </a:p>
          <a:p>
            <a:pPr lvl="0" algn="l"/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400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Accurate &amp; Reliable</a:t>
            </a:r>
          </a:p>
          <a:p>
            <a:pPr lvl="0" algn="l"/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400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Reduces Hospital Visits</a:t>
            </a:r>
          </a:p>
          <a:p>
            <a:pPr lvl="0" algn="l"/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400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b="0" dirty="0">
                <a:solidFill>
                  <a:schemeClr val="bg2">
                    <a:lumMod val="50000"/>
                  </a:schemeClr>
                </a:solidFill>
              </a:rPr>
              <a:t>             Smart Integration</a:t>
            </a:r>
            <a:endParaRPr lang="en-IN" sz="1400" b="0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BE9F5B5-A2B8-5A16-C735-E6F2CAED7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181" y="3391213"/>
            <a:ext cx="3428683" cy="2085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8D3C694-7CA7-84A7-571B-49C738A50E0B}"/>
              </a:ext>
            </a:extLst>
          </p:cNvPr>
          <p:cNvSpPr txBox="1"/>
          <p:nvPr/>
        </p:nvSpPr>
        <p:spPr>
          <a:xfrm>
            <a:off x="10184055" y="5443014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3 : Flowcharts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9E15060-EAF7-2375-1D5C-B45617376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616" y="1790312"/>
            <a:ext cx="1125880" cy="66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467540-91DC-B016-0244-55B4882BC1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1" t="11064" r="8554" b="12545"/>
          <a:stretch/>
        </p:blipFill>
        <p:spPr>
          <a:xfrm rot="10800000">
            <a:off x="7395875" y="4829685"/>
            <a:ext cx="1077989" cy="701793"/>
          </a:xfrm>
          <a:prstGeom prst="rect">
            <a:avLst/>
          </a:prstGeom>
        </p:spPr>
      </p:pic>
      <p:pic>
        <p:nvPicPr>
          <p:cNvPr id="2050" name="Picture 2" descr="301 Usb Microscope Images, Stock Photos, 3D objects, &amp; Vectors |  Shutterstock">
            <a:extLst>
              <a:ext uri="{FF2B5EF4-FFF2-40B4-BE49-F238E27FC236}">
                <a16:creationId xmlns:a16="http://schemas.microsoft.com/office/drawing/2014/main" xmlns="" id="{82C77915-668D-2006-2CA6-B52C9D794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" r="20137" b="36667"/>
          <a:stretch/>
        </p:blipFill>
        <p:spPr bwMode="auto">
          <a:xfrm>
            <a:off x="7395875" y="2772821"/>
            <a:ext cx="1077990" cy="70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92823E7D-CAFB-CFF9-E107-2FC452DBBD2E}"/>
              </a:ext>
            </a:extLst>
          </p:cNvPr>
          <p:cNvCxnSpPr>
            <a:cxnSpLocks/>
          </p:cNvCxnSpPr>
          <p:nvPr/>
        </p:nvCxnSpPr>
        <p:spPr>
          <a:xfrm>
            <a:off x="7913687" y="2457015"/>
            <a:ext cx="0" cy="297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DB1350BD-5830-B863-77BF-A4BCDC7451A5}"/>
              </a:ext>
            </a:extLst>
          </p:cNvPr>
          <p:cNvCxnSpPr/>
          <p:nvPr/>
        </p:nvCxnSpPr>
        <p:spPr>
          <a:xfrm>
            <a:off x="7913687" y="3481556"/>
            <a:ext cx="0" cy="297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9EADC12-AE23-B9F3-519B-C9934BFC586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655" t="4731" r="8015" b="7535"/>
          <a:stretch/>
        </p:blipFill>
        <p:spPr>
          <a:xfrm>
            <a:off x="7320168" y="3786445"/>
            <a:ext cx="1162248" cy="73215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F4B6B2F-91EA-E1D4-EEFA-4C5336D58E5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883108" y="4518603"/>
            <a:ext cx="18184" cy="321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6AF2CF-2BE6-A787-D337-A1FA220D1FA3}"/>
              </a:ext>
            </a:extLst>
          </p:cNvPr>
          <p:cNvSpPr txBox="1"/>
          <p:nvPr/>
        </p:nvSpPr>
        <p:spPr>
          <a:xfrm>
            <a:off x="7266444" y="5592698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2 : Working flow</a:t>
            </a:r>
          </a:p>
        </p:txBody>
      </p:sp>
    </p:spTree>
    <p:extLst>
      <p:ext uri="{BB962C8B-B14F-4D97-AF65-F5344CB8AC3E}">
        <p14:creationId xmlns:p14="http://schemas.microsoft.com/office/powerpoint/2010/main" val="288719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f8a9c0778_0_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5" name="Google Shape;125;g32f8a9c0778_0_168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g32f8a9c0778_0_168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solidFill>
                  <a:srgbClr val="FFFF00"/>
                </a:solidFill>
              </a:rPr>
              <a:t>CURRENT STATUS</a:t>
            </a:r>
            <a:endParaRPr sz="2500" dirty="0">
              <a:solidFill>
                <a:srgbClr val="FFFF00"/>
              </a:solidFill>
            </a:endParaRPr>
          </a:p>
        </p:txBody>
      </p:sp>
      <p:sp>
        <p:nvSpPr>
          <p:cNvPr id="127" name="Google Shape;127;g32f8a9c0778_0_168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 :</a:t>
            </a:r>
            <a:r>
              <a:rPr lang="en-US" sz="2000" dirty="0" err="1"/>
              <a:t>Electrontwerpers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88EC15-4720-24A2-BF6D-CC8D7CC3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54" y="2115075"/>
            <a:ext cx="3732444" cy="435353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9DEE879D-6AA9-61E0-F7EF-73F5FF64FD2A}"/>
              </a:ext>
            </a:extLst>
          </p:cNvPr>
          <p:cNvSpPr/>
          <p:nvPr/>
        </p:nvSpPr>
        <p:spPr>
          <a:xfrm>
            <a:off x="3991898" y="3429000"/>
            <a:ext cx="1396181" cy="1052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370DB6ED-8A27-DF49-A2F6-60631676FED2}"/>
              </a:ext>
            </a:extLst>
          </p:cNvPr>
          <p:cNvSpPr/>
          <p:nvPr/>
        </p:nvSpPr>
        <p:spPr>
          <a:xfrm>
            <a:off x="8377082" y="3429000"/>
            <a:ext cx="1396181" cy="1052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F30CC9-A631-2641-8F7B-CEF0E6C6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61" t="-64" r="18790"/>
          <a:stretch/>
        </p:blipFill>
        <p:spPr>
          <a:xfrm>
            <a:off x="5478670" y="1938071"/>
            <a:ext cx="2807820" cy="4353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DA166FD-6F34-074A-5159-27DEDCDFE9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112" t="15845"/>
          <a:stretch/>
        </p:blipFill>
        <p:spPr>
          <a:xfrm rot="16200000" flipV="1">
            <a:off x="8407626" y="1316828"/>
            <a:ext cx="4253227" cy="2988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008B8AF-A5AA-BCAA-6157-480E89158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285" y="4819116"/>
            <a:ext cx="1742956" cy="1951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156B29-7BA0-2DB7-4B5D-DA31EAE6AA17}"/>
              </a:ext>
            </a:extLst>
          </p:cNvPr>
          <p:cNvSpPr txBox="1"/>
          <p:nvPr/>
        </p:nvSpPr>
        <p:spPr>
          <a:xfrm>
            <a:off x="5671048" y="6575779"/>
            <a:ext cx="27060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4 : Product development status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f8a9c0778_0_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5" name="Google Shape;125;g32f8a9c0778_0_168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g32f8a9c0778_0_168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0"/>
            <a:r>
              <a:rPr lang="en-IN" sz="2500" dirty="0">
                <a:solidFill>
                  <a:srgbClr val="FFFF00"/>
                </a:solidFill>
              </a:rPr>
              <a:t>AI Technology</a:t>
            </a:r>
            <a:endParaRPr sz="2500" dirty="0">
              <a:solidFill>
                <a:srgbClr val="FFFF00"/>
              </a:solidFill>
            </a:endParaRPr>
          </a:p>
        </p:txBody>
      </p:sp>
      <p:sp>
        <p:nvSpPr>
          <p:cNvPr id="127" name="Google Shape;127;g32f8a9c0778_0_168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18107D-0A98-40F5-FAAD-1E8501A0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08" y="1904224"/>
            <a:ext cx="5120802" cy="35572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4CE1E4-CC08-6E44-5994-E67657302E4B}"/>
              </a:ext>
            </a:extLst>
          </p:cNvPr>
          <p:cNvSpPr txBox="1"/>
          <p:nvPr/>
        </p:nvSpPr>
        <p:spPr>
          <a:xfrm>
            <a:off x="772180" y="2201350"/>
            <a:ext cx="61353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Live Camera Feed:</a:t>
            </a:r>
            <a:r>
              <a:rPr lang="en-US" dirty="0"/>
              <a:t> Captures real-time images of the sclera using a webcam.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Preprocessing:</a:t>
            </a:r>
            <a:r>
              <a:rPr lang="en-US" dirty="0"/>
              <a:t> Enhances contrast, reduces noise, and applies edge detection to highlight blood vessels.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Vessel Segmentation:</a:t>
            </a:r>
            <a:r>
              <a:rPr lang="en-US" dirty="0"/>
              <a:t> Uses morphological operations to extract vascular structures from the image.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Real-Time Visualization:</a:t>
            </a:r>
            <a:r>
              <a:rPr lang="en-US" dirty="0"/>
              <a:t> Displays processed images .</a:t>
            </a:r>
            <a:br>
              <a:rPr lang="en-US" dirty="0"/>
            </a:b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FAE4F3-3A8C-133D-F96D-9EDEC549227D}"/>
              </a:ext>
            </a:extLst>
          </p:cNvPr>
          <p:cNvSpPr txBox="1"/>
          <p:nvPr/>
        </p:nvSpPr>
        <p:spPr>
          <a:xfrm>
            <a:off x="206759" y="1793895"/>
            <a:ext cx="2255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How It Works: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5566AD-2F0D-24A6-3CD1-4B45BAFBEE8C}"/>
              </a:ext>
            </a:extLst>
          </p:cNvPr>
          <p:cNvSpPr txBox="1"/>
          <p:nvPr/>
        </p:nvSpPr>
        <p:spPr>
          <a:xfrm>
            <a:off x="669644" y="6198172"/>
            <a:ext cx="1092558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Advantages Over Traditional Approaches </a:t>
            </a:r>
            <a:r>
              <a:rPr lang="en-IN" dirty="0"/>
              <a:t>: Non-Invasive &amp; Real-Time, Enhances Early Diagnosis, User-Friendly Interface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B01D0C5-DDAA-0587-CAE7-B7EC828AB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03" y="4321033"/>
            <a:ext cx="1691787" cy="12726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FA8C166-AE0F-01A0-1B4C-E4E061C24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602" y="4303811"/>
            <a:ext cx="1722269" cy="12574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2310B11-1593-C708-4CAB-0ECD67485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783" y="4294307"/>
            <a:ext cx="1623201" cy="124216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3B3A668F-BDD4-24D9-D6D4-40A8171D3609}"/>
              </a:ext>
            </a:extLst>
          </p:cNvPr>
          <p:cNvSpPr/>
          <p:nvPr/>
        </p:nvSpPr>
        <p:spPr>
          <a:xfrm>
            <a:off x="2028690" y="4807974"/>
            <a:ext cx="708912" cy="2123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xmlns="" id="{1101F5E5-71CC-79AE-4CB0-E6D739369116}"/>
              </a:ext>
            </a:extLst>
          </p:cNvPr>
          <p:cNvSpPr/>
          <p:nvPr/>
        </p:nvSpPr>
        <p:spPr>
          <a:xfrm>
            <a:off x="4459871" y="4793349"/>
            <a:ext cx="708912" cy="2123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C6A1A27-C7D9-5783-41DE-42341DA18FC5}"/>
              </a:ext>
            </a:extLst>
          </p:cNvPr>
          <p:cNvSpPr txBox="1"/>
          <p:nvPr/>
        </p:nvSpPr>
        <p:spPr>
          <a:xfrm>
            <a:off x="531072" y="5712542"/>
            <a:ext cx="1356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Normal Eye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4040282-7228-C100-1EFE-694FEA028443}"/>
              </a:ext>
            </a:extLst>
          </p:cNvPr>
          <p:cNvSpPr txBox="1"/>
          <p:nvPr/>
        </p:nvSpPr>
        <p:spPr>
          <a:xfrm>
            <a:off x="2737602" y="5712542"/>
            <a:ext cx="1883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Image Enhanced Eye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71D8F4F-9AD4-623A-7F45-CB51C62734D3}"/>
              </a:ext>
            </a:extLst>
          </p:cNvPr>
          <p:cNvSpPr txBox="1"/>
          <p:nvPr/>
        </p:nvSpPr>
        <p:spPr>
          <a:xfrm>
            <a:off x="5269722" y="5624230"/>
            <a:ext cx="222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Grayscale image</a:t>
            </a:r>
          </a:p>
          <a:p>
            <a:r>
              <a:rPr lang="en-IN" dirty="0"/>
              <a:t>Edge detection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B7380294-6015-E530-A85B-2844E569A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671" y="5653113"/>
            <a:ext cx="1955303" cy="559267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xmlns="" id="{C90B60C7-532B-6FCA-E28F-829129842010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6791984" y="4915391"/>
            <a:ext cx="632687" cy="1017356"/>
          </a:xfrm>
          <a:prstGeom prst="bentConnector3">
            <a:avLst>
              <a:gd name="adj1" fmla="val 17365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8C0C13-BFB3-289B-AF35-AB2859CA598F}"/>
              </a:ext>
            </a:extLst>
          </p:cNvPr>
          <p:cNvSpPr txBox="1"/>
          <p:nvPr/>
        </p:nvSpPr>
        <p:spPr>
          <a:xfrm>
            <a:off x="10196884" y="5461494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6 : Flowcharts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E956935-1DA8-E9E9-A485-50B695837BB5}"/>
              </a:ext>
            </a:extLst>
          </p:cNvPr>
          <p:cNvSpPr txBox="1"/>
          <p:nvPr/>
        </p:nvSpPr>
        <p:spPr>
          <a:xfrm>
            <a:off x="151594" y="3889522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5 : Working flow</a:t>
            </a:r>
          </a:p>
        </p:txBody>
      </p:sp>
    </p:spTree>
    <p:extLst>
      <p:ext uri="{BB962C8B-B14F-4D97-AF65-F5344CB8AC3E}">
        <p14:creationId xmlns:p14="http://schemas.microsoft.com/office/powerpoint/2010/main" val="289548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f8a9c0778_0_1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9" name="Google Shape;99;g32f8a9c0778_0_147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6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g32f8a9c0778_0_147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solidFill>
                  <a:srgbClr val="FFFF00"/>
                </a:solidFill>
              </a:rPr>
              <a:t>MARKET OPPORTUNITY</a:t>
            </a:r>
            <a:endParaRPr sz="2500" dirty="0">
              <a:solidFill>
                <a:srgbClr val="FFFF00"/>
              </a:solidFill>
            </a:endParaRPr>
          </a:p>
        </p:txBody>
      </p:sp>
      <p:sp>
        <p:nvSpPr>
          <p:cNvPr id="101" name="Google Shape;101;g32f8a9c0778_0_147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pic>
        <p:nvPicPr>
          <p:cNvPr id="103" name="Picture 6" descr="Proficiency Icons - Free SVG &amp; PNG Proficiency Images - Noun Project">
            <a:extLst>
              <a:ext uri="{FF2B5EF4-FFF2-40B4-BE49-F238E27FC236}">
                <a16:creationId xmlns:a16="http://schemas.microsoft.com/office/drawing/2014/main" xmlns="" id="{C8393301-3F12-0372-3561-CE9FB6DD5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43" y="4993046"/>
            <a:ext cx="523866" cy="5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Competent Icons - Free SVG &amp; PNG Competent Images - Noun Project">
            <a:extLst>
              <a:ext uri="{FF2B5EF4-FFF2-40B4-BE49-F238E27FC236}">
                <a16:creationId xmlns:a16="http://schemas.microsoft.com/office/drawing/2014/main" xmlns="" id="{501EDD2D-89A2-811A-B961-7B0DAD797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20" y="4095981"/>
            <a:ext cx="423062" cy="4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7F4B7EE9-C3CA-CEE1-239B-EACDA70DFA5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34534" y="2302012"/>
            <a:ext cx="400506" cy="400506"/>
          </a:xfrm>
          <a:prstGeom prst="rect">
            <a:avLst/>
          </a:prstGeom>
        </p:spPr>
      </p:pic>
      <p:pic>
        <p:nvPicPr>
          <p:cNvPr id="107" name="Picture 4" descr="expert Icon - Free PNG &amp; SVG 2263180 - Noun Project">
            <a:extLst>
              <a:ext uri="{FF2B5EF4-FFF2-40B4-BE49-F238E27FC236}">
                <a16:creationId xmlns:a16="http://schemas.microsoft.com/office/drawing/2014/main" xmlns="" id="{20C91050-EAAD-983F-FF24-A23C2FE2D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3" y="5899254"/>
            <a:ext cx="541829" cy="54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AE2E1C-1195-6E12-ADC1-712FF59F3DAC}"/>
              </a:ext>
            </a:extLst>
          </p:cNvPr>
          <p:cNvSpPr txBox="1"/>
          <p:nvPr/>
        </p:nvSpPr>
        <p:spPr>
          <a:xfrm>
            <a:off x="415650" y="1702536"/>
            <a:ext cx="547733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Market Size &amp; Growth Potential:</a:t>
            </a:r>
          </a:p>
          <a:p>
            <a:endParaRPr lang="en-US" sz="1400" b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Glaucoma affects 80M+ people globally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rising to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111M by 2040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global glaucoma market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will reach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$12B by 2027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CAGR: 6.8%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India alone has 12M+ cases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with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90% undiagnosed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proving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high demand </a:t>
            </a:r>
            <a:r>
              <a:rPr lang="en-US" b="1" dirty="0">
                <a:solidFill>
                  <a:schemeClr val="bg1"/>
                </a:solidFill>
              </a:rPr>
              <a:t>for home-based solutions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F165CE0-B3FB-3B00-AA96-3A2D9DAF3D40}"/>
              </a:ext>
            </a:extLst>
          </p:cNvPr>
          <p:cNvSpPr txBox="1"/>
          <p:nvPr/>
        </p:nvSpPr>
        <p:spPr>
          <a:xfrm>
            <a:off x="415650" y="5077413"/>
            <a:ext cx="526158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Customer Segments: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✔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Elderly patients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 Need easy-to-use monitoring tools.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✔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Busy professionals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 Prefer home-based solutions.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✔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Rural communities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 Lack access to frequent screenings.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4D97EE-1DB1-B9FA-1AC0-88E330AA4561}"/>
              </a:ext>
            </a:extLst>
          </p:cNvPr>
          <p:cNvSpPr txBox="1"/>
          <p:nvPr/>
        </p:nvSpPr>
        <p:spPr>
          <a:xfrm>
            <a:off x="415650" y="3658653"/>
            <a:ext cx="599060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2">
                    <a:lumMod val="50000"/>
                  </a:schemeClr>
                </a:solidFill>
              </a:rPr>
              <a:t>Target Market:</a:t>
            </a:r>
          </a:p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IN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Glaucoma patients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needing frequent IOP monitoring.</a:t>
            </a:r>
            <a:br>
              <a:rPr lang="en-IN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Doctors &amp; clinics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requiring non-contact screening tools.</a:t>
            </a:r>
            <a:br>
              <a:rPr lang="en-IN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Elderly &amp; at-risk individuals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who struggle with hospital visits.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E8C541-6DEC-6AB2-AA89-6C40313A8D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8649" y="1797693"/>
            <a:ext cx="5139642" cy="3174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2FAA6E-4E1A-138B-B924-CF6260C0064D}"/>
              </a:ext>
            </a:extLst>
          </p:cNvPr>
          <p:cNvSpPr txBox="1"/>
          <p:nvPr/>
        </p:nvSpPr>
        <p:spPr>
          <a:xfrm>
            <a:off x="6183385" y="5208662"/>
            <a:ext cx="55419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B2B &amp; B2C Potential: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B2B:</a:t>
            </a:r>
            <a:r>
              <a:rPr lang="en-US" dirty="0"/>
              <a:t> Hospitals, eye clinics, research institutions, and telemedicine platforms can integrate our solution.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B2C:</a:t>
            </a:r>
            <a:r>
              <a:rPr lang="en-US" dirty="0"/>
              <a:t> Direct-to-consumer sales for people at risk of glaucoma, offering a </a:t>
            </a:r>
            <a:r>
              <a:rPr lang="en-US" b="1" dirty="0"/>
              <a:t>home-based screening tool</a:t>
            </a:r>
            <a:r>
              <a:rPr lang="en-US" dirty="0"/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0B2096E-DD42-745B-BC52-A4D591DC028C}"/>
              </a:ext>
            </a:extLst>
          </p:cNvPr>
          <p:cNvCxnSpPr>
            <a:stCxn id="100" idx="2"/>
          </p:cNvCxnSpPr>
          <p:nvPr/>
        </p:nvCxnSpPr>
        <p:spPr>
          <a:xfrm>
            <a:off x="6096008" y="1590375"/>
            <a:ext cx="87377" cy="526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DC275E8-C28E-CA42-F608-5334AED39FF1}"/>
              </a:ext>
            </a:extLst>
          </p:cNvPr>
          <p:cNvCxnSpPr>
            <a:cxnSpLocks/>
          </p:cNvCxnSpPr>
          <p:nvPr/>
        </p:nvCxnSpPr>
        <p:spPr>
          <a:xfrm>
            <a:off x="0" y="3658653"/>
            <a:ext cx="60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99C6D606-21EF-2D62-95E4-026A97B32128}"/>
              </a:ext>
            </a:extLst>
          </p:cNvPr>
          <p:cNvCxnSpPr>
            <a:cxnSpLocks/>
          </p:cNvCxnSpPr>
          <p:nvPr/>
        </p:nvCxnSpPr>
        <p:spPr>
          <a:xfrm>
            <a:off x="0" y="5038344"/>
            <a:ext cx="6183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3DB59B8-7D16-8780-121B-F8D450DFFA89}"/>
              </a:ext>
            </a:extLst>
          </p:cNvPr>
          <p:cNvSpPr txBox="1"/>
          <p:nvPr/>
        </p:nvSpPr>
        <p:spPr>
          <a:xfrm>
            <a:off x="9640291" y="4695268"/>
            <a:ext cx="13983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Fig 7 : Market size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f8a9c0778_0_1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9" name="Google Shape;99;g32f8a9c0778_0_147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7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g32f8a9c0778_0_147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0"/>
            <a:r>
              <a:rPr lang="en-IN" sz="2500" dirty="0">
                <a:solidFill>
                  <a:srgbClr val="FFFF00"/>
                </a:solidFill>
              </a:rPr>
              <a:t>TRACTION AND PROGRESS</a:t>
            </a:r>
          </a:p>
        </p:txBody>
      </p:sp>
      <p:sp>
        <p:nvSpPr>
          <p:cNvPr id="101" name="Google Shape;101;g32f8a9c0778_0_147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41E3CE-DC32-F813-8E01-74C691D19691}"/>
              </a:ext>
            </a:extLst>
          </p:cNvPr>
          <p:cNvSpPr txBox="1"/>
          <p:nvPr/>
        </p:nvSpPr>
        <p:spPr>
          <a:xfrm>
            <a:off x="176981" y="1670262"/>
            <a:ext cx="3985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Prototype 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713646E-A8A0-58DC-B919-1C1A47E6C04B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6096008" y="1590375"/>
            <a:ext cx="0" cy="526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CBF4F39-DA45-136F-31D3-23B2DA424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8" t="2017" r="19023"/>
          <a:stretch/>
        </p:blipFill>
        <p:spPr bwMode="auto">
          <a:xfrm>
            <a:off x="8029845" y="2256525"/>
            <a:ext cx="1816919" cy="10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B2C4311-AEE3-2089-4CA6-23F892EA1F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1865" r="7789" b="9429"/>
          <a:stretch/>
        </p:blipFill>
        <p:spPr bwMode="auto">
          <a:xfrm>
            <a:off x="10167786" y="2256525"/>
            <a:ext cx="1860523" cy="10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7C13991-F695-1BF2-1DF5-F7CB3E954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975" r="-2900"/>
          <a:stretch/>
        </p:blipFill>
        <p:spPr bwMode="auto">
          <a:xfrm>
            <a:off x="8139975" y="3562593"/>
            <a:ext cx="1860515" cy="121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8CA5080-77AD-2783-1EF4-19EDC56E8C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t="17116" r="9573" b="30364"/>
          <a:stretch/>
        </p:blipFill>
        <p:spPr bwMode="auto">
          <a:xfrm>
            <a:off x="10167786" y="3695693"/>
            <a:ext cx="1860519" cy="105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581A30F-717E-F79E-A3B2-2C827ABA5D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99" r="3656" b="8255"/>
          <a:stretch/>
        </p:blipFill>
        <p:spPr>
          <a:xfrm>
            <a:off x="8724548" y="5021494"/>
            <a:ext cx="2933470" cy="16343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104EB33-35CB-EF60-4078-D5F4249F1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08" y="3309406"/>
            <a:ext cx="1221424" cy="977718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BEFE283-9716-6C22-278B-075DC85B39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59" y="3313871"/>
            <a:ext cx="1221425" cy="973253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6490A0C-8DF8-9688-C6BE-A527381AB9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11" y="3309406"/>
            <a:ext cx="1297671" cy="973253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753D6B4-A36C-161C-4DBA-91EA9CAF9D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3" y="5417218"/>
            <a:ext cx="1245299" cy="981450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60A086C5-AC0B-A374-FC8D-EE627D35479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59" y="4396248"/>
            <a:ext cx="1221423" cy="917274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478EFA2-A4DC-A4CF-31C5-7DEFE20FCF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3" y="4396249"/>
            <a:ext cx="1271922" cy="911844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ADFCB8A4-DFB1-91DC-5CDE-75EAEFF705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91" y="4389461"/>
            <a:ext cx="1297671" cy="911844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FB07C0F-8643-7B73-BBE3-928CE1D0F4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59" y="5417218"/>
            <a:ext cx="1221422" cy="981450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F5881C4D-2A08-13CE-E4AE-1524D853B7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40" y="3454533"/>
            <a:ext cx="1780728" cy="302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6A84408-FF38-78C8-3949-1FEE880EBA21}"/>
              </a:ext>
            </a:extLst>
          </p:cNvPr>
          <p:cNvSpPr txBox="1"/>
          <p:nvPr/>
        </p:nvSpPr>
        <p:spPr>
          <a:xfrm>
            <a:off x="6214349" y="2644877"/>
            <a:ext cx="1494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SIH – 2024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32B0A58-C0B4-F2D1-7283-23F3EDBB6BEA}"/>
              </a:ext>
            </a:extLst>
          </p:cNvPr>
          <p:cNvSpPr txBox="1"/>
          <p:nvPr/>
        </p:nvSpPr>
        <p:spPr>
          <a:xfrm>
            <a:off x="6112728" y="3883471"/>
            <a:ext cx="207461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00" b="1" dirty="0" err="1">
                <a:solidFill>
                  <a:srgbClr val="C00000"/>
                </a:solidFill>
              </a:rPr>
              <a:t>SmartIDEAthon</a:t>
            </a:r>
            <a:r>
              <a:rPr lang="en-IN" sz="1900" b="1" dirty="0">
                <a:solidFill>
                  <a:srgbClr val="C00000"/>
                </a:solidFill>
              </a:rPr>
              <a:t> - 2024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1D03FC9-03B0-C06C-6245-3E8D1A1A51B8}"/>
              </a:ext>
            </a:extLst>
          </p:cNvPr>
          <p:cNvSpPr txBox="1"/>
          <p:nvPr/>
        </p:nvSpPr>
        <p:spPr>
          <a:xfrm>
            <a:off x="6252980" y="5478447"/>
            <a:ext cx="342196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Srishti -2025</a:t>
            </a:r>
          </a:p>
          <a:p>
            <a:r>
              <a:rPr lang="en-IN" b="1" dirty="0">
                <a:solidFill>
                  <a:srgbClr val="C00000"/>
                </a:solidFill>
              </a:rPr>
              <a:t>(With cash prize 12,000)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4CCA5A5-C5E0-7A2D-CFBC-3959C68EE8D0}"/>
              </a:ext>
            </a:extLst>
          </p:cNvPr>
          <p:cNvSpPr txBox="1"/>
          <p:nvPr/>
        </p:nvSpPr>
        <p:spPr>
          <a:xfrm>
            <a:off x="6095993" y="1719289"/>
            <a:ext cx="6135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Hackathon Participation 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C64D0E25-53FD-5153-FF95-7724F64D9FFB}"/>
              </a:ext>
            </a:extLst>
          </p:cNvPr>
          <p:cNvCxnSpPr/>
          <p:nvPr/>
        </p:nvCxnSpPr>
        <p:spPr>
          <a:xfrm>
            <a:off x="0" y="2880852"/>
            <a:ext cx="60959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BC6381B-ACAB-FC9F-8908-BDE240581C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468" y="2087417"/>
            <a:ext cx="1766747" cy="715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3A83490-A06B-5525-272E-FA1B87392B0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19937" r="19236"/>
          <a:stretch/>
        </p:blipFill>
        <p:spPr>
          <a:xfrm>
            <a:off x="2373377" y="2055949"/>
            <a:ext cx="1898984" cy="715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D52017-5B59-7BFB-79CB-1A74755863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7484" y="1788695"/>
            <a:ext cx="838456" cy="10031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819B4B3-A3A8-7E7F-FB72-33E0C6D599E8}"/>
              </a:ext>
            </a:extLst>
          </p:cNvPr>
          <p:cNvSpPr txBox="1"/>
          <p:nvPr/>
        </p:nvSpPr>
        <p:spPr>
          <a:xfrm>
            <a:off x="206749" y="2806595"/>
            <a:ext cx="33203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Google Sans"/>
              </a:rPr>
              <a:t>S</a:t>
            </a:r>
            <a:r>
              <a:rPr lang="en-IN" sz="2400" b="1" i="0" dirty="0">
                <a:solidFill>
                  <a:srgbClr val="C00000"/>
                </a:solidFill>
                <a:effectLst/>
                <a:latin typeface="Google Sans"/>
              </a:rPr>
              <a:t>urvey</a:t>
            </a:r>
            <a:r>
              <a:rPr lang="en-IN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N" sz="2400" b="1" dirty="0">
                <a:solidFill>
                  <a:srgbClr val="C00000"/>
                </a:solidFill>
              </a:rPr>
              <a:t>Taken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653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f8a9c0778_0_1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2" name="Google Shape;112;g32f8a9c0778_0_158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8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g32f8a9c0778_0_158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solidFill>
                  <a:srgbClr val="FFFF00"/>
                </a:solidFill>
              </a:rPr>
              <a:t>BUSINESS AND REVENUE MODEL</a:t>
            </a:r>
          </a:p>
        </p:txBody>
      </p:sp>
      <p:sp>
        <p:nvSpPr>
          <p:cNvPr id="114" name="Google Shape;114;g32f8a9c0778_0_158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C261835-4EE6-C616-F4E4-ACF9F128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0" y="1701591"/>
            <a:ext cx="11864620" cy="50290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f8a9c0778_0_1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8" name="Google Shape;138;g32f8a9c0778_0_178"/>
          <p:cNvSpPr txBox="1"/>
          <p:nvPr/>
        </p:nvSpPr>
        <p:spPr>
          <a:xfrm>
            <a:off x="9773263" y="6639300"/>
            <a:ext cx="18090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u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9</a:t>
            </a:fld>
            <a:endParaRPr sz="1200" b="1" u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g32f8a9c0778_0_178"/>
          <p:cNvSpPr txBox="1">
            <a:spLocks noGrp="1"/>
          </p:cNvSpPr>
          <p:nvPr>
            <p:ph type="title"/>
          </p:nvPr>
        </p:nvSpPr>
        <p:spPr>
          <a:xfrm>
            <a:off x="415658" y="758775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lvl="0"/>
            <a:r>
              <a:rPr lang="en-US" sz="2500" dirty="0">
                <a:solidFill>
                  <a:srgbClr val="FFFF00"/>
                </a:solidFill>
              </a:rPr>
              <a:t>MARKETING AND SALES</a:t>
            </a:r>
          </a:p>
        </p:txBody>
      </p:sp>
      <p:sp>
        <p:nvSpPr>
          <p:cNvPr id="140" name="Google Shape;140;g32f8a9c0778_0_178"/>
          <p:cNvSpPr txBox="1">
            <a:spLocks noGrp="1"/>
          </p:cNvSpPr>
          <p:nvPr>
            <p:ph type="title"/>
          </p:nvPr>
        </p:nvSpPr>
        <p:spPr>
          <a:xfrm>
            <a:off x="415650" y="234075"/>
            <a:ext cx="11360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TEAM NAME :</a:t>
            </a:r>
            <a:r>
              <a:rPr lang="en-US" sz="2000" dirty="0" err="1"/>
              <a:t>Electrontwerpers</a:t>
            </a:r>
            <a:endParaRPr sz="20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xmlns="" id="{84F05118-89B1-CA4E-B28B-A3E25E129811}"/>
              </a:ext>
            </a:extLst>
          </p:cNvPr>
          <p:cNvSpPr txBox="1"/>
          <p:nvPr/>
        </p:nvSpPr>
        <p:spPr>
          <a:xfrm>
            <a:off x="887883" y="2842540"/>
            <a:ext cx="185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3BC411D-8BDB-0779-6B70-96CEBB44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5" y="1798283"/>
            <a:ext cx="11210925" cy="47613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488</Words>
  <Application>Microsoft Office PowerPoint</Application>
  <PresentationFormat>Custom</PresentationFormat>
  <Paragraphs>103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Jokerman</vt:lpstr>
      <vt:lpstr>Montserrat</vt:lpstr>
      <vt:lpstr>Calibri</vt:lpstr>
      <vt:lpstr>Oswald</vt:lpstr>
      <vt:lpstr>Google Sans</vt:lpstr>
      <vt:lpstr>Merriweather</vt:lpstr>
      <vt:lpstr>Wingdings</vt:lpstr>
      <vt:lpstr>Roboto</vt:lpstr>
      <vt:lpstr>Paradigm</vt:lpstr>
      <vt:lpstr>PORTABLE NON-INVASIVE EYE PRESSURE MONITORING DEVICE   </vt:lpstr>
      <vt:lpstr>PROBLEM STATEMENT </vt:lpstr>
      <vt:lpstr>PROPOSED SOLUTION</vt:lpstr>
      <vt:lpstr>CURRENT STATUS</vt:lpstr>
      <vt:lpstr>AI Technology</vt:lpstr>
      <vt:lpstr>MARKET OPPORTUNITY</vt:lpstr>
      <vt:lpstr>TRACTION AND PROGRESS</vt:lpstr>
      <vt:lpstr>BUSINESS AND REVENUE MODEL</vt:lpstr>
      <vt:lpstr>MARKETING AND SALES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CONCLAVE – PITCH DECK</dc:title>
  <dc:creator>Crowdfunder</dc:creator>
  <cp:lastModifiedBy>acer</cp:lastModifiedBy>
  <cp:revision>18</cp:revision>
  <dcterms:created xsi:type="dcterms:W3CDTF">2013-12-12T18:46:50Z</dcterms:created>
  <dcterms:modified xsi:type="dcterms:W3CDTF">2025-05-11T17:29:23Z</dcterms:modified>
</cp:coreProperties>
</file>